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583" r:id="rId2"/>
    <p:sldId id="537" r:id="rId3"/>
    <p:sldId id="584" r:id="rId4"/>
    <p:sldId id="585" r:id="rId5"/>
    <p:sldId id="586" r:id="rId6"/>
    <p:sldId id="587" r:id="rId7"/>
    <p:sldId id="590" r:id="rId8"/>
    <p:sldId id="588" r:id="rId9"/>
    <p:sldId id="589" r:id="rId10"/>
    <p:sldId id="591" r:id="rId11"/>
    <p:sldId id="592" r:id="rId12"/>
    <p:sldId id="59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00FE"/>
    <a:srgbClr val="EE5E15"/>
    <a:srgbClr val="09285B"/>
    <a:srgbClr val="743B4A"/>
    <a:srgbClr val="AF740A"/>
    <a:srgbClr val="FFFFFF"/>
    <a:srgbClr val="4F81BD"/>
    <a:srgbClr val="639346"/>
    <a:srgbClr val="70CCC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24"/>
    <p:restoredTop sz="94877"/>
  </p:normalViewPr>
  <p:slideViewPr>
    <p:cSldViewPr snapToGrid="0" snapToObjects="1">
      <p:cViewPr varScale="1">
        <p:scale>
          <a:sx n="87" d="100"/>
          <a:sy n="87" d="100"/>
        </p:scale>
        <p:origin x="224" y="2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D82E6-ECCA-C94F-AD4D-3EB7884ABB12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82AA2-2E51-4442-BB7B-8CBBDF410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57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82AA2-2E51-4442-BB7B-8CBBDF4106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35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0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6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1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9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7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964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7C05E-6115-6909-E404-6AD2AFB56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001" y="-119270"/>
            <a:ext cx="12266002" cy="70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88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D0CCC0-CE9D-3E27-ADFD-074A0E80E1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0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49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1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17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1_Picture with Captio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19">
            <a:extLst>
              <a:ext uri="{FF2B5EF4-FFF2-40B4-BE49-F238E27FC236}">
                <a16:creationId xmlns:a16="http://schemas.microsoft.com/office/drawing/2014/main" id="{7D321E50-4F3D-B1C8-E7FB-3AB5D88CC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0"/>
            <a:ext cx="228600" cy="6858000"/>
          </a:xfrm>
          <a:prstGeom prst="rect">
            <a:avLst/>
          </a:prstGeom>
          <a:solidFill>
            <a:schemeClr val="tx1">
              <a:alpha val="5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Libre Franklin Medium" pitchFamily="2" charset="77"/>
              <a:sym typeface="Libre Franklin Medium" pitchFamily="2" charset="77"/>
            </a:endParaRPr>
          </a:p>
        </p:txBody>
      </p:sp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28" name="Google Shape;28;p19"/>
          <p:cNvSpPr txBox="1">
            <a:spLocks noGrp="1"/>
          </p:cNvSpPr>
          <p:nvPr>
            <p:ph type="body" idx="1"/>
          </p:nvPr>
        </p:nvSpPr>
        <p:spPr>
          <a:xfrm>
            <a:off x="7924801" y="3124200"/>
            <a:ext cx="3657600" cy="289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36998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0776C-D17D-894E-B367-E8E5D9B0C11B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9B369-2B3A-6745-A45F-BC83F32FC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1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87" r:id="rId8"/>
    <p:sldLayoutId id="2147483688" r:id="rId9"/>
    <p:sldLayoutId id="2147483656" r:id="rId10"/>
    <p:sldLayoutId id="2147483657" r:id="rId11"/>
    <p:sldLayoutId id="2147483658" r:id="rId12"/>
    <p:sldLayoutId id="2147483659" r:id="rId13"/>
    <p:sldLayoutId id="2147483686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Eras Demi ITC" panose="020B0602030504020804" pitchFamily="34" charset="77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Eras Medium ITC" panose="020B0602030504020804" pitchFamily="34" charset="77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Eras Medium ITC" panose="020B0602030504020804" pitchFamily="34" charset="77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Eras Medium ITC" panose="020B0602030504020804" pitchFamily="34" charset="77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Eras Medium ITC" panose="020B0602030504020804" pitchFamily="34" charset="77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Eras Medium ITC" panose="020B0602030504020804" pitchFamily="34" charset="77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FFCCA0E-C18A-9032-D983-0D8A95F1B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5281862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>
                <a:latin typeface="Eras Bold ITC" panose="020B0805030504020804" pitchFamily="34" charset="77"/>
              </a:rPr>
              <a:t>Pre-Game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71A841EF-944F-60FE-348B-2E53DFCB7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b="1">
                <a:solidFill>
                  <a:schemeClr val="tx1"/>
                </a:solidFill>
                <a:latin typeface="Eras Demi ITC" panose="020F0502020204030204" pitchFamily="34" charset="0"/>
                <a:cs typeface="Eras Demi ITC" panose="020F0502020204030204" pitchFamily="34" charset="0"/>
              </a:rPr>
              <a:t>Presenter (s) Name (s)</a:t>
            </a:r>
            <a:endParaRPr lang="en-US" b="1" dirty="0">
              <a:solidFill>
                <a:schemeClr val="tx1"/>
              </a:solidFill>
              <a:latin typeface="Eras Demi ITC" panose="020F0502020204030204" pitchFamily="34" charset="0"/>
              <a:cs typeface="Eras Demi ITC" panose="020F0502020204030204" pitchFamily="34" charset="0"/>
            </a:endParaRPr>
          </a:p>
        </p:txBody>
      </p:sp>
      <p:pic>
        <p:nvPicPr>
          <p:cNvPr id="2" name="Picture 1" descr="A basketball on a wooden floor&#10;&#10;Description automatically generated">
            <a:extLst>
              <a:ext uri="{FF2B5EF4-FFF2-40B4-BE49-F238E27FC236}">
                <a16:creationId xmlns:a16="http://schemas.microsoft.com/office/drawing/2014/main" id="{27F5A9A2-DF3E-23F8-A72B-89F944665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58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D7436CC3-2FF9-D0B3-0C9D-197EA485C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865" y="1320654"/>
            <a:ext cx="3559666" cy="131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7" y="489858"/>
            <a:ext cx="5094712" cy="162197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dirty="0">
                <a:latin typeface="Eras Demi ITC" panose="020B0602030504020804" pitchFamily="34" charset="77"/>
              </a:rPr>
              <a:t>Five Keys to a Successful Pre-Game</a:t>
            </a:r>
          </a:p>
        </p:txBody>
      </p:sp>
      <p:pic>
        <p:nvPicPr>
          <p:cNvPr id="4" name="Picture 2" descr="State faces a lack of varsity basketball referees">
            <a:extLst>
              <a:ext uri="{FF2B5EF4-FFF2-40B4-BE49-F238E27FC236}">
                <a16:creationId xmlns:a16="http://schemas.microsoft.com/office/drawing/2014/main" id="{DB7082D2-9936-9706-C74B-AE84FF72B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3" t="553" r="47" b="-555"/>
          <a:stretch/>
        </p:blipFill>
        <p:spPr bwMode="auto">
          <a:xfrm>
            <a:off x="6173726" y="737488"/>
            <a:ext cx="5178745" cy="538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487" y="1905001"/>
            <a:ext cx="5442856" cy="4463142"/>
          </a:xfrm>
        </p:spPr>
        <p:txBody>
          <a:bodyPr anchor="ctr">
            <a:normAutofit/>
          </a:bodyPr>
          <a:lstStyle/>
          <a:p>
            <a:pPr marL="571500" indent="-514350">
              <a:buFont typeface="+mj-lt"/>
              <a:buAutoNum type="arabicPeriod"/>
            </a:pPr>
            <a:r>
              <a:rPr lang="en-US" sz="2400" dirty="0">
                <a:latin typeface="Eras Medium ITC" panose="020B0602030504020804" pitchFamily="34" charset="77"/>
              </a:rPr>
              <a:t>Know YOUR primary coverage area and STAY in it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Own Your Primary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>
                <a:latin typeface="Eras Medium ITC" panose="020B0602030504020804" pitchFamily="34" charset="77"/>
              </a:rPr>
              <a:t>Officiate the defense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Look for separation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>
                <a:latin typeface="Eras Medium ITC" panose="020B0602030504020804" pitchFamily="34" charset="77"/>
              </a:rPr>
              <a:t>Call the OBVIOUS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>
                <a:latin typeface="Eras Medium ITC" panose="020B0602030504020804" pitchFamily="34" charset="77"/>
              </a:rPr>
              <a:t>Trust your partner(s)</a:t>
            </a:r>
          </a:p>
          <a:p>
            <a:pPr marL="571500" indent="-514350">
              <a:buFont typeface="+mj-lt"/>
              <a:buAutoNum type="arabicPeriod"/>
            </a:pPr>
            <a:r>
              <a:rPr lang="en-US" sz="2400" dirty="0">
                <a:latin typeface="Eras Medium ITC" panose="020B0602030504020804" pitchFamily="34" charset="77"/>
              </a:rPr>
              <a:t>Trail (Two-Person)/ Opposite table (Three-Person) has last shot in almost all situations</a:t>
            </a:r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98E0F360-4BDC-E208-42AD-7E08873B2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4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6C171-AF18-4C9C-7179-8CDD4106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>
                <a:latin typeface="Eras Demi ITC" panose="020B0602030504020804" pitchFamily="34" charset="77"/>
              </a:rPr>
              <a:t>Key Pre-Game Discussion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D24BE-24D4-80DA-B145-71EE7020D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103165" cy="411917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Make sure we start off seeing the same game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Let’s have a GOOD FIRST FOUL of the game.  No </a:t>
            </a:r>
            <a:r>
              <a:rPr lang="en-US" sz="2200" dirty="0" err="1">
                <a:latin typeface="Eras Medium ITC" panose="020B0602030504020804" pitchFamily="34" charset="77"/>
              </a:rPr>
              <a:t>ticky</a:t>
            </a:r>
            <a:r>
              <a:rPr lang="en-US" sz="2200" dirty="0">
                <a:latin typeface="Eras Medium ITC" panose="020B0602030504020804" pitchFamily="34" charset="77"/>
              </a:rPr>
              <a:t> tack calls!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Be consistent with POST PLAY, HAND CHECKING and BLOCK / CHARGE on both ends of the floor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See what the game and the players bring us in the first 2-3 minutes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Don’t go looking for whistles.  Let the plays come to you and your primary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Don’t interrupt FLOW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Eras Medium ITC" panose="020B0602030504020804" pitchFamily="34" charset="77"/>
              </a:rPr>
              <a:t>How to know when we stop TALKING and start BLOWING</a:t>
            </a:r>
          </a:p>
        </p:txBody>
      </p:sp>
      <p:pic>
        <p:nvPicPr>
          <p:cNvPr id="3074" name="Picture 2" descr="Photos: Basketball referee Shane Gemmill tracks Central, Dallastown">
            <a:extLst>
              <a:ext uri="{FF2B5EF4-FFF2-40B4-BE49-F238E27FC236}">
                <a16:creationId xmlns:a16="http://schemas.microsoft.com/office/drawing/2014/main" id="{2E9DBE64-1048-517B-7598-B597E0F2A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8" r="4744" b="2"/>
          <a:stretch/>
        </p:blipFill>
        <p:spPr bwMode="auto">
          <a:xfrm>
            <a:off x="7675658" y="204018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AA7E06C5-2B20-BCAC-A610-BD50E37D6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53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BCB29-BED1-CB21-370B-D72809414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1" y="365125"/>
            <a:ext cx="5835516" cy="1807305"/>
          </a:xfrm>
        </p:spPr>
        <p:txBody>
          <a:bodyPr>
            <a:normAutofit/>
          </a:bodyPr>
          <a:lstStyle/>
          <a:p>
            <a:r>
              <a:rPr lang="en-US" b="1" dirty="0">
                <a:latin typeface="Eras Demi ITC" panose="020B0602030504020804" pitchFamily="34" charset="77"/>
              </a:rPr>
              <a:t>Game Situations to Pre-Game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F868-111F-481D-CD68-6BF47C48E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2333296"/>
            <a:ext cx="6197599" cy="427070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Eras Medium ITC" panose="020B0602030504020804" pitchFamily="34" charset="77"/>
              </a:rPr>
              <a:t>Dribble / Drives To The Basket…</a:t>
            </a:r>
          </a:p>
          <a:p>
            <a:pPr lvl="1"/>
            <a:r>
              <a:rPr lang="en-US" sz="2000" dirty="0">
                <a:latin typeface="Eras Medium ITC" panose="020B0602030504020804" pitchFamily="34" charset="77"/>
              </a:rPr>
              <a:t>Lead, Center &amp; Trail must have “OWN YOUR PRIMARY “ philosophy</a:t>
            </a:r>
          </a:p>
          <a:p>
            <a:pPr lvl="1"/>
            <a:r>
              <a:rPr lang="en-US" sz="2000" dirty="0">
                <a:latin typeface="Eras Medium ITC" panose="020B0602030504020804" pitchFamily="34" charset="77"/>
              </a:rPr>
              <a:t>Center &amp; Trail MUST stay engaged longer on dribble / drives</a:t>
            </a:r>
          </a:p>
          <a:p>
            <a:pPr lvl="1"/>
            <a:r>
              <a:rPr lang="en-US" sz="2000" dirty="0">
                <a:latin typeface="Eras Medium ITC" panose="020B0602030504020804" pitchFamily="34" charset="77"/>
              </a:rPr>
              <a:t>Come to an agreement on DOUBLE WHISTLES in the paint - </a:t>
            </a:r>
            <a:r>
              <a:rPr lang="en-US" sz="2000" b="1" dirty="0">
                <a:latin typeface="Eras Medium ITC" panose="020B0602030504020804" pitchFamily="34" charset="77"/>
              </a:rPr>
              <a:t>POST AND HOLD</a:t>
            </a:r>
          </a:p>
          <a:p>
            <a:pPr lvl="1"/>
            <a:r>
              <a:rPr lang="en-US" sz="2000" dirty="0">
                <a:latin typeface="Eras Medium ITC" panose="020B0602030504020804" pitchFamily="34" charset="77"/>
              </a:rPr>
              <a:t>Center &amp; Trail must close down and get angles on rebounds</a:t>
            </a:r>
          </a:p>
          <a:p>
            <a:pPr lvl="1"/>
            <a:r>
              <a:rPr lang="en-US" sz="2000" b="1" dirty="0">
                <a:latin typeface="Eras Medium ITC" panose="020B0602030504020804" pitchFamily="34" charset="77"/>
              </a:rPr>
              <a:t>EXPECT EVERY SHOT TO BE MISSED</a:t>
            </a:r>
            <a:endParaRPr lang="en-US" sz="2000" dirty="0"/>
          </a:p>
        </p:txBody>
      </p:sp>
      <p:pic>
        <p:nvPicPr>
          <p:cNvPr id="4" name="Picture 2" descr="IHSA basketball spotlight: Roanoke-Benson's James Early">
            <a:extLst>
              <a:ext uri="{FF2B5EF4-FFF2-40B4-BE49-F238E27FC236}">
                <a16:creationId xmlns:a16="http://schemas.microsoft.com/office/drawing/2014/main" id="{54AD4B14-035A-BD7D-2AD3-A5812E8D7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r="43796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C24E29AA-1726-9065-1CA6-3657BDD31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79" y="6282932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83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2,900+ Basketball Player Blocking A Shot Stock Photos, Pictures &amp;  Royalty-Free Images - iStock">
            <a:extLst>
              <a:ext uri="{FF2B5EF4-FFF2-40B4-BE49-F238E27FC236}">
                <a16:creationId xmlns:a16="http://schemas.microsoft.com/office/drawing/2014/main" id="{1FE4AD4D-77C9-A749-530E-251036545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" b="859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BF3D1-3661-5471-9410-32F839CB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78506" cy="18999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latin typeface="Eras Demi ITC" panose="020B0602030504020804" pitchFamily="34" charset="77"/>
              </a:rPr>
              <a:t>Game Situations to </a:t>
            </a:r>
            <a:br>
              <a:rPr lang="en-US" sz="4000" b="1" dirty="0">
                <a:latin typeface="Eras Demi ITC" panose="020B0602030504020804" pitchFamily="34" charset="77"/>
              </a:rPr>
            </a:br>
            <a:r>
              <a:rPr lang="en-US" sz="4000" b="1" dirty="0">
                <a:latin typeface="Eras Demi ITC" panose="020B0602030504020804" pitchFamily="34" charset="77"/>
              </a:rPr>
              <a:t>Pre-Game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198EE-A10C-0EA8-E96A-33F93067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0"/>
            <a:ext cx="5365830" cy="399349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Eras Medium ITC" panose="020B0602030504020804" pitchFamily="34" charset="77"/>
              </a:rPr>
              <a:t>Blocked Shot Attempts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NO PHANTOMS!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Look for angles &amp; point of contact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DISPLACEMENT (ADVANTAGE / DISADVANTAGE)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Assume that every blocked shot attempt is a CLEAN BLOCK until you see point of contact</a:t>
            </a:r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D679733D-1B82-B585-FA13-F7C67BDA8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05" y="6282932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93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4D18E0-65BD-65C3-465F-15731599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731" y="609600"/>
            <a:ext cx="4558749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dirty="0">
                <a:latin typeface="Eras Demi ITC" panose="020B0602030504020804" pitchFamily="34" charset="77"/>
              </a:rPr>
              <a:t>Game Situations to</a:t>
            </a:r>
            <a:br>
              <a:rPr lang="en-US" sz="3400" b="1" dirty="0">
                <a:latin typeface="Eras Demi ITC" panose="020B0602030504020804" pitchFamily="34" charset="77"/>
              </a:rPr>
            </a:br>
            <a:r>
              <a:rPr lang="en-US" sz="3400" b="1" dirty="0">
                <a:latin typeface="Eras Demi ITC" panose="020B0602030504020804" pitchFamily="34" charset="77"/>
              </a:rPr>
              <a:t>Pre-Game</a:t>
            </a:r>
            <a:endParaRPr lang="en-US" sz="3400" dirty="0"/>
          </a:p>
        </p:txBody>
      </p:sp>
      <p:pic>
        <p:nvPicPr>
          <p:cNvPr id="4" name="Picture 2" descr="Shot clock for high school basketball approved by national organization |  The Blade">
            <a:extLst>
              <a:ext uri="{FF2B5EF4-FFF2-40B4-BE49-F238E27FC236}">
                <a16:creationId xmlns:a16="http://schemas.microsoft.com/office/drawing/2014/main" id="{5B793115-CACB-FE2C-3B97-CA30C0ACC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5" r="18059" b="1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2DF34-DF26-B83C-64EB-9E6DB1911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1482" y="2194101"/>
            <a:ext cx="5459505" cy="4502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Eras Medium ITC" panose="020B0602030504020804" pitchFamily="34" charset="77"/>
              </a:rPr>
              <a:t>Rebounding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Eras Medium ITC" panose="020B0602030504020804" pitchFamily="34" charset="77"/>
              </a:rPr>
              <a:t>C and T on 90% of rebounding fouls.  Lead NO BRAINERS in primary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Eras Medium ITC" panose="020B0602030504020804" pitchFamily="34" charset="77"/>
              </a:rPr>
              <a:t>C and T MUST close down and NOT BAIL OUT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Eras Medium ITC" panose="020B0602030504020804" pitchFamily="34" charset="77"/>
              </a:rPr>
              <a:t>Look for verticality and displacement in rebound situations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Eras Medium ITC" panose="020B0602030504020804" pitchFamily="34" charset="77"/>
              </a:rPr>
              <a:t>Apply advantage / disadvantage to rebound situations</a:t>
            </a:r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BC446121-5932-C46B-5E13-24ED10C60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2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44CB-F2D2-BFBD-3007-E36E6B56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Eras Demi ITC" panose="020B0602030504020804" pitchFamily="34" charset="77"/>
              </a:rPr>
              <a:t>Game Situations to Pre-Game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A782-7629-9A6D-5B19-F253476AC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Eras Medium ITC" panose="020B0602030504020804" pitchFamily="34" charset="77"/>
              </a:rPr>
              <a:t>Fouls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Communicate the foul with partners AT THE SPOT OF THE FOUL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Shooter and number of Free Throws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Communicate with signals and voice to the scorer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Trail official quarterback the FT administration</a:t>
            </a:r>
          </a:p>
          <a:p>
            <a:r>
              <a:rPr lang="en-US" dirty="0">
                <a:latin typeface="Eras Medium ITC" panose="020B0602030504020804" pitchFamily="34" charset="77"/>
              </a:rPr>
              <a:t>Off-Ball Fouls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Illegal screens, holds, chucks etc. IN YOUR PRIMARY must be called (Game film supported). This will help your game TREMENDOUSLY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Stay IN YOUR PRIMARY and officiate CONTESTED MATCHUPS</a:t>
            </a:r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382B2994-9ABE-2947-4FC3-80C463A9F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44CB-F2D2-BFBD-3007-E36E6B56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Eras Demi ITC" panose="020B0602030504020804" pitchFamily="34" charset="77"/>
              </a:rPr>
              <a:t>Game Situations to Pre-Game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A782-7629-9A6D-5B19-F253476AC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Eras Medium ITC" panose="020B0602030504020804" pitchFamily="34" charset="77"/>
              </a:rPr>
              <a:t>Perimeter Shooting / Three-Point Line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Work the 3-point line concept</a:t>
            </a:r>
          </a:p>
          <a:p>
            <a:pPr lvl="2"/>
            <a:r>
              <a:rPr lang="en-US" b="1" dirty="0">
                <a:latin typeface="Eras Demi ITC" panose="020B0602030504020804" pitchFamily="34" charset="77"/>
              </a:rPr>
              <a:t>60-40 coverage on 3-point attempts</a:t>
            </a:r>
          </a:p>
          <a:p>
            <a:pPr lvl="1"/>
            <a:r>
              <a:rPr lang="en-US" b="1" dirty="0">
                <a:latin typeface="Eras Demi ITC" panose="020B0602030504020804" pitchFamily="34" charset="77"/>
              </a:rPr>
              <a:t>Watch the shooter back down to the floor to avoid any flops after the attempt. If he / she hits the floor, KNOW how it happened</a:t>
            </a:r>
          </a:p>
          <a:p>
            <a:pPr lvl="1"/>
            <a:r>
              <a:rPr lang="en-US" dirty="0">
                <a:latin typeface="Eras Medium ITC" panose="020B0602030504020804" pitchFamily="34" charset="77"/>
              </a:rPr>
              <a:t>Changing a 2-point shot to a 3-point shot is OK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latin typeface="Eras Medium ITC" panose="020B0602030504020804" pitchFamily="34" charset="77"/>
              </a:rPr>
              <a:t>Changing a 3 to a 2 is NOT OK! (You got caught guessing)</a:t>
            </a:r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A31C751F-E508-1844-5CE6-79592019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2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a tie standing in front of a crowd&#10;&#10;Description automatically generated">
            <a:extLst>
              <a:ext uri="{FF2B5EF4-FFF2-40B4-BE49-F238E27FC236}">
                <a16:creationId xmlns:a16="http://schemas.microsoft.com/office/drawing/2014/main" id="{E62D580C-486F-9D35-1D21-34577C21B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9" b="8620"/>
          <a:stretch/>
        </p:blipFill>
        <p:spPr>
          <a:xfrm flipH="1">
            <a:off x="-70821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B44CB-F2D2-BFBD-3007-E36E6B56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latin typeface="Eras Demi ITC" panose="020B0602030504020804" pitchFamily="34" charset="77"/>
              </a:rPr>
              <a:t>Game Situations to Pre-Game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A782-7629-9A6D-5B19-F253476A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>
                <a:latin typeface="Eras Medium ITC" panose="020B0602030504020804" pitchFamily="34" charset="77"/>
              </a:rPr>
              <a:t>Bench Communication</a:t>
            </a:r>
          </a:p>
          <a:p>
            <a:pPr lvl="1"/>
            <a:r>
              <a:rPr lang="en-US" sz="2000">
                <a:latin typeface="Eras Medium ITC" panose="020B0602030504020804" pitchFamily="34" charset="77"/>
              </a:rPr>
              <a:t>Ask, Warn, Whack (Penalize) philosophy, if at all possible</a:t>
            </a:r>
          </a:p>
          <a:p>
            <a:pPr lvl="1"/>
            <a:r>
              <a:rPr lang="en-US" sz="2000" b="1">
                <a:latin typeface="Eras Demi ITC" panose="020B0602030504020804" pitchFamily="34" charset="77"/>
              </a:rPr>
              <a:t>Warning IS NOT required</a:t>
            </a:r>
          </a:p>
          <a:p>
            <a:pPr lvl="1"/>
            <a:r>
              <a:rPr lang="en-US" sz="2000" b="1">
                <a:latin typeface="Eras Demi ITC" panose="020B0602030504020804" pitchFamily="34" charset="77"/>
              </a:rPr>
              <a:t>Stop Sign = Bench Warning</a:t>
            </a:r>
          </a:p>
          <a:p>
            <a:pPr lvl="1"/>
            <a:r>
              <a:rPr lang="en-US" sz="2000">
                <a:latin typeface="Eras Medium ITC" panose="020B0602030504020804" pitchFamily="34" charset="77"/>
              </a:rPr>
              <a:t>If you handle it correctly, the COACH calls the PENALTY on themselves</a:t>
            </a:r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23FA4556-8184-8817-93E5-FE2179B8D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7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44CB-F2D2-BFBD-3007-E36E6B56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80" y="191185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Eras Demi ITC" panose="020B0602030504020804" pitchFamily="34" charset="77"/>
              </a:rPr>
              <a:t>Final Pre-Game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A782-7629-9A6D-5B19-F253476A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686610"/>
            <a:ext cx="6588419" cy="4798857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Eras Medium ITC" panose="020B0602030504020804" pitchFamily="34" charset="77"/>
              </a:rPr>
              <a:t>Crew Communication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CAN NEVER BE ENOUGH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Know how to give and get help</a:t>
            </a:r>
          </a:p>
          <a:p>
            <a:pPr lvl="2"/>
            <a:r>
              <a:rPr lang="en-US" b="1" dirty="0">
                <a:latin typeface="Eras Demi ITC" panose="020B0602030504020804" pitchFamily="34" charset="77"/>
              </a:rPr>
              <a:t>When asked to help…Signal direction. No discussion. Put ball in play</a:t>
            </a:r>
          </a:p>
          <a:p>
            <a:pPr lvl="1"/>
            <a:r>
              <a:rPr lang="en-US" sz="2400" dirty="0">
                <a:latin typeface="Eras Medium ITC" panose="020B0602030504020804" pitchFamily="34" charset="77"/>
              </a:rPr>
              <a:t>Changing a call</a:t>
            </a:r>
          </a:p>
          <a:p>
            <a:pPr lvl="2"/>
            <a:r>
              <a:rPr lang="en-US" dirty="0">
                <a:latin typeface="Eras Medium ITC" panose="020B0602030504020804" pitchFamily="34" charset="77"/>
              </a:rPr>
              <a:t>Stay away from EARLY in game, if possible</a:t>
            </a:r>
          </a:p>
          <a:p>
            <a:pPr lvl="2"/>
            <a:r>
              <a:rPr lang="en-US" b="1" dirty="0">
                <a:latin typeface="Eras Demi ITC" panose="020B0602030504020804" pitchFamily="34" charset="77"/>
              </a:rPr>
              <a:t>Be 150% sure of the change. Official who made the original call will blow the whistle and make the directional change. NO DISCUSSION</a:t>
            </a:r>
          </a:p>
        </p:txBody>
      </p:sp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1F59B485-AA0C-D27D-0944-6D3C6BAA5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563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8BC60550-92BD-9715-7A4B-D9C328B61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07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44CB-F2D2-BFBD-3007-E36E6B56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en-US" sz="5400" b="1">
                <a:latin typeface="Eras Demi ITC" panose="020B0602030504020804" pitchFamily="34" charset="77"/>
              </a:rPr>
              <a:t>Final Pre-Game Thoughts</a:t>
            </a:r>
          </a:p>
        </p:txBody>
      </p:sp>
      <p:pic>
        <p:nvPicPr>
          <p:cNvPr id="6146" name="Picture 2" descr="IHSA Officials Take In Some 'summer School', 55% OFF">
            <a:extLst>
              <a:ext uri="{FF2B5EF4-FFF2-40B4-BE49-F238E27FC236}">
                <a16:creationId xmlns:a16="http://schemas.microsoft.com/office/drawing/2014/main" id="{80D231FD-51A8-C25C-9D97-855529390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1" r="20618" b="-2"/>
          <a:stretch/>
        </p:blipFill>
        <p:spPr bwMode="auto"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A782-7629-9A6D-5B19-F253476A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771" y="2002056"/>
            <a:ext cx="7025736" cy="4184060"/>
          </a:xfrm>
        </p:spPr>
        <p:txBody>
          <a:bodyPr anchor="t">
            <a:normAutofit/>
          </a:bodyPr>
          <a:lstStyle/>
          <a:p>
            <a:r>
              <a:rPr lang="en-US" sz="2200" dirty="0">
                <a:latin typeface="Eras Medium ITC" panose="020B0602030504020804" pitchFamily="34" charset="77"/>
              </a:rPr>
              <a:t>Dead Ball Communication During Timeouts</a:t>
            </a:r>
          </a:p>
          <a:p>
            <a:pPr lvl="1"/>
            <a:r>
              <a:rPr lang="en-US" sz="2200" dirty="0">
                <a:latin typeface="Eras Medium ITC" panose="020B0602030504020804" pitchFamily="34" charset="77"/>
              </a:rPr>
              <a:t>Know the throw-in spot. </a:t>
            </a:r>
            <a:r>
              <a:rPr lang="en-US" sz="2200" b="1" dirty="0">
                <a:latin typeface="Eras Demi ITC" panose="020B0602030504020804" pitchFamily="34" charset="77"/>
              </a:rPr>
              <a:t>Is it designated or can the thrower-in run the endline?</a:t>
            </a:r>
          </a:p>
          <a:p>
            <a:pPr lvl="1"/>
            <a:r>
              <a:rPr lang="en-US" sz="2200" dirty="0">
                <a:latin typeface="Eras Medium ITC" panose="020B0602030504020804" pitchFamily="34" charset="77"/>
              </a:rPr>
              <a:t>U1 count 5 players for home team. U2 count 5 players for visitors. R count all 10 before the throw-in (Three-Person)</a:t>
            </a:r>
          </a:p>
          <a:p>
            <a:pPr lvl="1"/>
            <a:r>
              <a:rPr lang="en-US" sz="2200" dirty="0">
                <a:latin typeface="Eras Medium ITC" panose="020B0602030504020804" pitchFamily="34" charset="77"/>
              </a:rPr>
              <a:t>R count 5 players for home team. U count 5 players for visitors. Both officials count all 10 before the throw-in (Two-Person)</a:t>
            </a:r>
          </a:p>
          <a:p>
            <a:r>
              <a:rPr lang="en-US" sz="2200" b="1" dirty="0">
                <a:latin typeface="Eras Demi ITC" panose="020B0602030504020804" pitchFamily="34" charset="77"/>
              </a:rPr>
              <a:t>Trail (2-Person) / Opposite Table (3-Person) has last second shot in almost all cases</a:t>
            </a:r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A954920F-A90E-645D-E5B5-CDE59E63D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293" y="6187638"/>
            <a:ext cx="1199403" cy="4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6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asketball on a wooden floor&#10;&#10;Description automatically generated">
            <a:extLst>
              <a:ext uri="{FF2B5EF4-FFF2-40B4-BE49-F238E27FC236}">
                <a16:creationId xmlns:a16="http://schemas.microsoft.com/office/drawing/2014/main" id="{A5C5FC14-02D0-218A-EFA9-FF62046B7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58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latin typeface="Eras Bold ITC" panose="020B0805030504020804" pitchFamily="34" charset="77"/>
              </a:rPr>
              <a:t>Questions / Comments?</a:t>
            </a:r>
          </a:p>
        </p:txBody>
      </p:sp>
    </p:spTree>
    <p:extLst>
      <p:ext uri="{BB962C8B-B14F-4D97-AF65-F5344CB8AC3E}">
        <p14:creationId xmlns:p14="http://schemas.microsoft.com/office/powerpoint/2010/main" val="85827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4296</TotalTime>
  <Words>651</Words>
  <Application>Microsoft Macintosh PowerPoint</Application>
  <PresentationFormat>Widescreen</PresentationFormat>
  <Paragraphs>75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Eras Bold ITC</vt:lpstr>
      <vt:lpstr>Eras Demi ITC</vt:lpstr>
      <vt:lpstr>Eras Medium ITC</vt:lpstr>
      <vt:lpstr>Impact</vt:lpstr>
      <vt:lpstr>Libre Franklin Medium</vt:lpstr>
      <vt:lpstr>Office Theme</vt:lpstr>
      <vt:lpstr>Pre-Game</vt:lpstr>
      <vt:lpstr>Five Keys to a Successful Pre-Game</vt:lpstr>
      <vt:lpstr>Key Pre-Game Discussion Points</vt:lpstr>
      <vt:lpstr>Game Situations to Pre-Game</vt:lpstr>
      <vt:lpstr>Game Situations to  Pre-Game</vt:lpstr>
      <vt:lpstr>Game Situations to Pre-Game</vt:lpstr>
      <vt:lpstr>Game Situations to Pre-Game</vt:lpstr>
      <vt:lpstr>Game Situations to Pre-Game</vt:lpstr>
      <vt:lpstr>Game Situations to Pre-Game</vt:lpstr>
      <vt:lpstr>Final Pre-Game Thoughts</vt:lpstr>
      <vt:lpstr>Final Pre-Game Thoughts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 Suburban League</dc:title>
  <dc:creator>Fred Allman</dc:creator>
  <cp:lastModifiedBy>David Lopshire</cp:lastModifiedBy>
  <cp:revision>149</cp:revision>
  <cp:lastPrinted>2024-07-12T19:13:46Z</cp:lastPrinted>
  <dcterms:created xsi:type="dcterms:W3CDTF">2015-06-05T11:15:51Z</dcterms:created>
  <dcterms:modified xsi:type="dcterms:W3CDTF">2024-09-17T18:11:16Z</dcterms:modified>
</cp:coreProperties>
</file>